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0"/>
  </p:notesMasterIdLst>
  <p:sldIdLst>
    <p:sldId id="259" r:id="rId3"/>
    <p:sldId id="265" r:id="rId4"/>
    <p:sldId id="266" r:id="rId5"/>
    <p:sldId id="267" r:id="rId6"/>
    <p:sldId id="272" r:id="rId7"/>
    <p:sldId id="273" r:id="rId8"/>
    <p:sldId id="263" r:id="rId9"/>
  </p:sldIdLst>
  <p:sldSz cx="16256000" cy="12192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F4F5-08DC-4121-9288-AE420BF50A45}" type="datetimeFigureOut">
              <a:rPr lang="es-ES" smtClean="0"/>
              <a:t>13/11/2021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4891F-FB91-4C64-A933-687E419C36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8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6354A4D-0BF0-4D51-B6F2-394929D1F71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55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6354A4D-0BF0-4D51-B6F2-394929D1F71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09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Rueda de cerámica">
            <a:extLst>
              <a:ext uri="{FF2B5EF4-FFF2-40B4-BE49-F238E27FC236}">
                <a16:creationId xmlns:a16="http://schemas.microsoft.com/office/drawing/2014/main" id="{F6656BF5-771E-45A9-B7D3-0F240E09E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A05266-3EDA-4B50-BFD7-62115B432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190" y="1328580"/>
            <a:ext cx="14646356" cy="1974344"/>
          </a:xfrm>
        </p:spPr>
        <p:txBody>
          <a:bodyPr rtlCol="0" anchor="t"/>
          <a:lstStyle>
            <a:lvl1pPr>
              <a:defRPr sz="3765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 noProof="0"/>
              <a:t>AGREGAR TEXTO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44F173B-180A-4852-AEE3-A1BDB46E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33455" y="3196240"/>
            <a:ext cx="11822545" cy="1075765"/>
            <a:chOff x="2743200" y="4072188"/>
            <a:chExt cx="7315200" cy="137160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3671FAE2-289A-49A9-9209-A23D281750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5434826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D6300E81-9DC6-4E2C-A510-7ADAA9852D3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4075173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49A02358-E4D0-4BCE-880C-7BFC55F733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77442" y="4072188"/>
              <a:ext cx="0" cy="137160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1C60654-8CB3-4028-B021-802F55C5CA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589" y="2474259"/>
            <a:ext cx="10950633" cy="961016"/>
          </a:xfrm>
        </p:spPr>
        <p:txBody>
          <a:bodyPr rtlCol="0"/>
          <a:lstStyle>
            <a:lvl1pPr>
              <a:buNone/>
              <a:defRPr sz="6431" b="1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6431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6431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6431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6431">
                <a:solidFill>
                  <a:srgbClr val="97B5C5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ED08EDE4-7618-482D-8CC6-B43EFA12D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0247" y="3296645"/>
            <a:ext cx="10906298" cy="874955"/>
          </a:xfrm>
        </p:spPr>
        <p:txBody>
          <a:bodyPr rtlCol="0">
            <a:noAutofit/>
          </a:bodyPr>
          <a:lstStyle>
            <a:lvl1pPr>
              <a:buNone/>
              <a:defRPr sz="6431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6431">
                <a:solidFill>
                  <a:schemeClr val="bg1"/>
                </a:solidFill>
              </a:defRPr>
            </a:lvl2pPr>
            <a:lvl3pPr>
              <a:buNone/>
              <a:defRPr sz="6431">
                <a:solidFill>
                  <a:schemeClr val="bg1"/>
                </a:solidFill>
              </a:defRPr>
            </a:lvl3pPr>
            <a:lvl4pPr>
              <a:buNone/>
              <a:defRPr sz="6431">
                <a:solidFill>
                  <a:schemeClr val="bg1"/>
                </a:solidFill>
              </a:defRPr>
            </a:lvl4pPr>
            <a:lvl5pPr>
              <a:buNone/>
              <a:defRPr sz="643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36BE4B7-7B80-48E0-8F6C-ABB99BFA9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0691" y="4403463"/>
            <a:ext cx="8364451" cy="408791"/>
          </a:xfrm>
        </p:spPr>
        <p:txBody>
          <a:bodyPr rtlCol="0"/>
          <a:lstStyle>
            <a:lvl1pPr>
              <a:buNone/>
              <a:defRPr sz="2196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2196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2196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2196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2196">
                <a:solidFill>
                  <a:srgbClr val="97B5C5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8429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ila de libros en una mesa">
            <a:extLst>
              <a:ext uri="{FF2B5EF4-FFF2-40B4-BE49-F238E27FC236}">
                <a16:creationId xmlns:a16="http://schemas.microsoft.com/office/drawing/2014/main" id="{8E32A0A7-6661-4A4C-A38D-AABA4113E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9696DA0F-86A5-419C-B8A3-4F71241E4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077" y="3092828"/>
            <a:ext cx="9712515" cy="41493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1C2D0C50-92E3-46DF-87E2-EFF3425D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02077" y="5854905"/>
            <a:ext cx="9712515" cy="41493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AC8649-DF31-4155-B69A-8B818F847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302" y="3714712"/>
            <a:ext cx="7166220" cy="1116338"/>
          </a:xfrm>
        </p:spPr>
        <p:txBody>
          <a:bodyPr rtlCol="0" anchor="t"/>
          <a:lstStyle>
            <a:lvl1pPr>
              <a:defRPr sz="1638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BBDFE0C-7698-4944-97F4-2BA4F7F12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3090" y="3825163"/>
            <a:ext cx="7166220" cy="1067831"/>
          </a:xfrm>
        </p:spPr>
        <p:txBody>
          <a:bodyPr rtlCol="0"/>
          <a:lstStyle>
            <a:lvl1pPr>
              <a:buNone/>
              <a:defRPr sz="1241">
                <a:solidFill>
                  <a:schemeClr val="bg1"/>
                </a:solidFill>
                <a:latin typeface="+mn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C7AD36-F5AC-45B5-99FF-C7B535CACB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091" y="4525389"/>
            <a:ext cx="10467879" cy="1226935"/>
          </a:xfrm>
        </p:spPr>
        <p:txBody>
          <a:bodyPr rtlCol="0"/>
          <a:lstStyle>
            <a:lvl1pPr>
              <a:buNone/>
              <a:defRPr sz="1290" spc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35C5CF-BEB7-4811-8B46-AF63B17AE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092" y="5206471"/>
            <a:ext cx="10714181" cy="1030940"/>
          </a:xfrm>
        </p:spPr>
        <p:txBody>
          <a:bodyPr rtlCol="0"/>
          <a:lstStyle>
            <a:lvl1pPr>
              <a:buNone/>
              <a:defRPr sz="1638" b="1" spc="74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6285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Rueda de cerámica">
            <a:extLst>
              <a:ext uri="{FF2B5EF4-FFF2-40B4-BE49-F238E27FC236}">
                <a16:creationId xmlns:a16="http://schemas.microsoft.com/office/drawing/2014/main" id="{F6656BF5-771E-45A9-B7D3-0F240E09E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A05266-3EDA-4B50-BFD7-62115B432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0193" y="1328582"/>
            <a:ext cx="14646355" cy="1974345"/>
          </a:xfrm>
        </p:spPr>
        <p:txBody>
          <a:bodyPr rtlCol="0" anchor="t"/>
          <a:lstStyle>
            <a:lvl1pPr>
              <a:defRPr sz="1191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 noProof="0"/>
              <a:t>AGREGAR TEXTO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44F173B-180A-4852-AEE3-A1BDB46E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33458" y="3196243"/>
            <a:ext cx="11822545" cy="1075765"/>
            <a:chOff x="2743200" y="4072188"/>
            <a:chExt cx="7315200" cy="137160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3671FAE2-289A-49A9-9209-A23D281750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5434826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D6300E81-9DC6-4E2C-A510-7ADAA9852D3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4075173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49A02358-E4D0-4BCE-880C-7BFC55F733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77442" y="4072188"/>
              <a:ext cx="0" cy="137160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1C60654-8CB3-4028-B021-802F55C5CA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6591" y="2474261"/>
            <a:ext cx="10950632" cy="961017"/>
          </a:xfrm>
        </p:spPr>
        <p:txBody>
          <a:bodyPr rtlCol="0"/>
          <a:lstStyle>
            <a:lvl1pPr>
              <a:buNone/>
              <a:defRPr sz="2035" b="1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2035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2035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2035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2035">
                <a:solidFill>
                  <a:srgbClr val="97B5C5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ED08EDE4-7618-482D-8CC6-B43EFA12D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0248" y="3296648"/>
            <a:ext cx="10906299" cy="874955"/>
          </a:xfrm>
        </p:spPr>
        <p:txBody>
          <a:bodyPr rtlCol="0">
            <a:noAutofit/>
          </a:bodyPr>
          <a:lstStyle>
            <a:lvl1pPr>
              <a:buNone/>
              <a:defRPr sz="2035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35">
                <a:solidFill>
                  <a:schemeClr val="bg1"/>
                </a:solidFill>
              </a:defRPr>
            </a:lvl2pPr>
            <a:lvl3pPr>
              <a:buNone/>
              <a:defRPr sz="2035">
                <a:solidFill>
                  <a:schemeClr val="bg1"/>
                </a:solidFill>
              </a:defRPr>
            </a:lvl3pPr>
            <a:lvl4pPr>
              <a:buNone/>
              <a:defRPr sz="2035">
                <a:solidFill>
                  <a:schemeClr val="bg1"/>
                </a:solidFill>
              </a:defRPr>
            </a:lvl4pPr>
            <a:lvl5pPr>
              <a:buNone/>
              <a:defRPr sz="2035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36BE4B7-7B80-48E0-8F6C-ABB99BFA9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0690" y="4403467"/>
            <a:ext cx="8364452" cy="408791"/>
          </a:xfrm>
        </p:spPr>
        <p:txBody>
          <a:bodyPr rtlCol="0"/>
          <a:lstStyle>
            <a:lvl1pPr>
              <a:buNone/>
              <a:defRPr sz="695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695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695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695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695">
                <a:solidFill>
                  <a:srgbClr val="97B5C5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8429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aleras en una pared azul marino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75" y="4432154"/>
            <a:ext cx="14020800" cy="1570617"/>
          </a:xfrm>
        </p:spPr>
        <p:txBody>
          <a:bodyPr rtlCol="0" anchor="t"/>
          <a:lstStyle>
            <a:lvl1pPr>
              <a:defRPr sz="273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136" y="5586808"/>
            <a:ext cx="10714181" cy="1635163"/>
          </a:xfrm>
        </p:spPr>
        <p:txBody>
          <a:bodyPr rtlCol="0"/>
          <a:lstStyle>
            <a:lvl1pPr>
              <a:buNone/>
              <a:defRPr sz="1489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22893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3" y="1219199"/>
            <a:ext cx="10668000" cy="5283202"/>
          </a:xfrm>
        </p:spPr>
        <p:txBody>
          <a:bodyPr anchor="b">
            <a:normAutofit/>
          </a:bodyPr>
          <a:lstStyle>
            <a:lvl1pPr algn="l">
              <a:defRPr sz="6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3" y="6833542"/>
            <a:ext cx="8534400" cy="3461925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970683" y="15053"/>
            <a:ext cx="5080000" cy="6773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44227" y="162748"/>
            <a:ext cx="8107540" cy="10810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47767" y="406400"/>
            <a:ext cx="6604000" cy="8805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781117" y="57384"/>
            <a:ext cx="6470652" cy="86275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460569" y="1083736"/>
            <a:ext cx="5791199" cy="77215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17603" y="649117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603" y="3245557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812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79" r:id="rId2"/>
    <p:sldLayoutId id="2147483678" r:id="rId3"/>
    <p:sldLayoutId id="2147483677" r:id="rId4"/>
  </p:sldLayoutIdLst>
  <p:hf sldNum="0" hdr="0" ftr="0" dt="0"/>
  <p:txStyles>
    <p:titleStyle>
      <a:lvl1pPr algn="l" defTabSz="565757" rtl="0" eaLnBrk="1" latinLnBrk="0" hangingPunct="1">
        <a:lnSpc>
          <a:spcPct val="90000"/>
        </a:lnSpc>
        <a:spcBef>
          <a:spcPct val="0"/>
        </a:spcBef>
        <a:buNone/>
        <a:defRPr sz="27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439" indent="-141439" algn="l" defTabSz="565757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24318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07196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238" kern="1200">
          <a:solidFill>
            <a:schemeClr val="tx1"/>
          </a:solidFill>
          <a:latin typeface="+mn-lt"/>
          <a:ea typeface="+mn-ea"/>
          <a:cs typeface="+mn-cs"/>
        </a:defRPr>
      </a:lvl3pPr>
      <a:lvl4pPr marL="990074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4pPr>
      <a:lvl5pPr marL="1272953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5pPr>
      <a:lvl6pPr marL="1555832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6pPr>
      <a:lvl7pPr marL="1838709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7pPr>
      <a:lvl8pPr marL="2121588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8pPr>
      <a:lvl9pPr marL="2404466" indent="-141439" algn="l" defTabSz="565757" rtl="0" eaLnBrk="1" latinLnBrk="0" hangingPunct="1">
        <a:lnSpc>
          <a:spcPct val="90000"/>
        </a:lnSpc>
        <a:spcBef>
          <a:spcPts val="309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1pPr>
      <a:lvl2pPr marL="282878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2pPr>
      <a:lvl3pPr marL="565757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3pPr>
      <a:lvl4pPr marL="848636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4pPr>
      <a:lvl5pPr marL="1131513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3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6pPr>
      <a:lvl7pPr marL="1697270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7pPr>
      <a:lvl8pPr marL="1980149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8pPr>
      <a:lvl9pPr marL="2263027" algn="l" defTabSz="565757" rtl="0" eaLnBrk="1" latinLnBrk="0" hangingPunct="1">
        <a:defRPr sz="11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75959" y="5268149"/>
            <a:ext cx="3975811" cy="5704652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283" y="7977480"/>
            <a:ext cx="11379200" cy="26792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283" y="1219201"/>
            <a:ext cx="11379200" cy="642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5883" y="10972801"/>
            <a:ext cx="2133600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283" y="10972801"/>
            <a:ext cx="10058400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17601" y="9917290"/>
            <a:ext cx="1522993" cy="1190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26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30" y="2836985"/>
            <a:ext cx="11488616" cy="2555630"/>
          </a:xfrm>
        </p:spPr>
        <p:txBody>
          <a:bodyPr rtlCol="0">
            <a:noAutofit/>
          </a:bodyPr>
          <a:lstStyle/>
          <a:p>
            <a:pPr rtl="0"/>
            <a:r>
              <a:rPr lang="es-ES" sz="8800" dirty="0"/>
              <a:t>PIENSA EN GRANDE</a:t>
            </a:r>
            <a:br>
              <a:rPr lang="es-ES" sz="8800" dirty="0"/>
            </a:br>
            <a:r>
              <a:rPr lang="es-ES" sz="5400" dirty="0"/>
              <a:t>MATEMÁTICAS Y REALIDAD</a:t>
            </a:r>
            <a:br>
              <a:rPr lang="es-ES" sz="8800" dirty="0"/>
            </a:br>
            <a:endParaRPr lang="es-ES" sz="8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C29F34-FE5C-4165-972D-EF5BAC92E2E6}"/>
              </a:ext>
            </a:extLst>
          </p:cNvPr>
          <p:cNvSpPr txBox="1"/>
          <p:nvPr/>
        </p:nvSpPr>
        <p:spPr>
          <a:xfrm>
            <a:off x="1031630" y="6912839"/>
            <a:ext cx="1280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</a:rPr>
              <a:t>Mª</a:t>
            </a:r>
            <a:r>
              <a:rPr lang="es-ES" sz="2800" dirty="0">
                <a:solidFill>
                  <a:schemeClr val="bg1"/>
                </a:solidFill>
              </a:rPr>
              <a:t> Victoria González Peña.</a:t>
            </a:r>
          </a:p>
          <a:p>
            <a:r>
              <a:rPr lang="es-ES" sz="2800" dirty="0">
                <a:solidFill>
                  <a:schemeClr val="bg1"/>
                </a:solidFill>
              </a:rPr>
              <a:t>I.E.S. Hernán Pérez del Pulgar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DFFDF4-8D4D-4920-B145-775ED1A5DA54}"/>
              </a:ext>
            </a:extLst>
          </p:cNvPr>
          <p:cNvSpPr txBox="1"/>
          <p:nvPr/>
        </p:nvSpPr>
        <p:spPr>
          <a:xfrm>
            <a:off x="422030" y="231486"/>
            <a:ext cx="16068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Jornada Regional de Educación en Ciencia, Tecnología e Ingeniería 17/11/2021</a:t>
            </a:r>
          </a:p>
        </p:txBody>
      </p:sp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39DF6-C2B9-47A6-8EFE-E78B79BD9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5032" y="632181"/>
            <a:ext cx="9492246" cy="1715909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z="4800" dirty="0"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¿POR QUÉ NO APRENDEN LOS ALUMNOS/AS?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5AA25-AD9E-4272-A069-0DB852B9D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4038" y="3130783"/>
            <a:ext cx="8223906" cy="3461925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</a:pPr>
            <a:r>
              <a:rPr lang="en-US" sz="3200" b="1" dirty="0">
                <a:latin typeface="Posterama" panose="020B0504020200020000" pitchFamily="34" charset="0"/>
                <a:cs typeface="Posterama" panose="020B0504020200020000" pitchFamily="34" charset="0"/>
              </a:rPr>
              <a:t>FALTA DE MOTIVACIÓN</a:t>
            </a:r>
          </a:p>
          <a:p>
            <a:pPr marL="457200" indent="-457200" defTabSz="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Exceso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de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cálculo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en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las aulas</a:t>
            </a:r>
          </a:p>
          <a:p>
            <a:pPr marL="457200" indent="-457200" defTabSz="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Falta de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conexión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con la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vida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cotidiana</a:t>
            </a:r>
            <a:endParaRPr lang="en-U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defTabSz="457200">
              <a:lnSpc>
                <a:spcPct val="90000"/>
              </a:lnSpc>
            </a:pPr>
            <a:endParaRPr lang="en-U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defTabSz="457200">
              <a:lnSpc>
                <a:spcPct val="90000"/>
              </a:lnSpc>
            </a:pPr>
            <a:r>
              <a:rPr lang="en-US" sz="3200" b="1" dirty="0">
                <a:latin typeface="Posterama" panose="020B0504020200020000" pitchFamily="34" charset="0"/>
                <a:cs typeface="Posterama" panose="020B0504020200020000" pitchFamily="34" charset="0"/>
              </a:rPr>
              <a:t>FALTA DE ATENCIÓN</a:t>
            </a:r>
          </a:p>
          <a:p>
            <a:pPr marL="457200" indent="-457200" defTabSz="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Falta de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interés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por los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contenidos</a:t>
            </a:r>
            <a:endParaRPr lang="en-U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0" lvl="1" defTabSz="457200">
              <a:lnSpc>
                <a:spcPct val="90000"/>
              </a:lnSpc>
            </a:pP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Consecuencias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: </a:t>
            </a:r>
          </a:p>
          <a:p>
            <a:pPr marL="457200" lvl="1" indent="-457200" defTabSz="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	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Fallo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en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la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comprensión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de los 	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problemas</a:t>
            </a:r>
            <a:endParaRPr lang="en-U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457200" lvl="1" indent="-457200" defTabSz="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	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Fallo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en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la 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interpretación</a:t>
            </a:r>
            <a:r>
              <a:rPr lang="en-US" sz="3200" dirty="0">
                <a:latin typeface="Posterama" panose="020B0504020200020000" pitchFamily="34" charset="0"/>
                <a:cs typeface="Posterama" panose="020B0504020200020000" pitchFamily="34" charset="0"/>
              </a:rPr>
              <a:t> de las 	</a:t>
            </a:r>
            <a:r>
              <a:rPr lang="en-U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soluciones</a:t>
            </a:r>
            <a:endParaRPr lang="en-U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0" lvl="1" defTabSz="457200">
              <a:lnSpc>
                <a:spcPct val="90000"/>
              </a:lnSpc>
            </a:pPr>
            <a:endParaRPr lang="en-U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defTabSz="457200">
              <a:lnSpc>
                <a:spcPct val="90000"/>
              </a:lnSpc>
            </a:pPr>
            <a:r>
              <a:rPr lang="en-US" sz="3200" b="1" dirty="0">
                <a:latin typeface="Posterama" panose="020B0504020200020000" pitchFamily="34" charset="0"/>
                <a:cs typeface="Posterama" panose="020B0504020200020000" pitchFamily="34" charset="0"/>
              </a:rPr>
              <a:t>FALTA DE TRABAJO DIARIO</a:t>
            </a:r>
          </a:p>
          <a:p>
            <a:pPr defTabSz="457200">
              <a:lnSpc>
                <a:spcPct val="90000"/>
              </a:lnSpc>
            </a:pPr>
            <a:endParaRPr lang="en-US" sz="28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2050" name="Picture 2" descr="Ilustración De Un Adolescente Masculino Pensando Hombre Intereses Comunes  Ilustraciones Vectoriales, Clip Art Vectorizado Libre De Derechos. Image  29214416.">
            <a:extLst>
              <a:ext uri="{FF2B5EF4-FFF2-40B4-BE49-F238E27FC236}">
                <a16:creationId xmlns:a16="http://schemas.microsoft.com/office/drawing/2014/main" id="{BCB03339-A293-4B6E-8E11-2E142B51E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9249"/>
          <a:stretch/>
        </p:blipFill>
        <p:spPr bwMode="auto">
          <a:xfrm>
            <a:off x="20" y="10"/>
            <a:ext cx="6186290" cy="12191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275952" y="5268147"/>
            <a:ext cx="3975809" cy="5704653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970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39DF6-C2B9-47A6-8EFE-E78B79BD9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69" y="328246"/>
            <a:ext cx="10668000" cy="1359878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latin typeface="Posterama" panose="020B0504020200020000" pitchFamily="34" charset="0"/>
                <a:cs typeface="Posterama" panose="020B0504020200020000" pitchFamily="34" charset="0"/>
              </a:rPr>
              <a:t>CLAVES PARA EL ÉXITO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5AA25-AD9E-4272-A069-0DB852B9D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883" y="1948089"/>
            <a:ext cx="12381687" cy="5803935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latin typeface="Posterama" panose="020B0504020200020000" pitchFamily="34" charset="0"/>
                <a:cs typeface="Posterama" panose="020B0504020200020000" pitchFamily="34" charset="0"/>
              </a:rPr>
              <a:t>FRENTE A LA FALTA DE ATENCIÓN Y MOTIVACIÓN</a:t>
            </a:r>
          </a:p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3200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</a:t>
            </a:r>
            <a:r>
              <a:rPr lang="es-ES" sz="32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ayor protagonismo del </a:t>
            </a:r>
            <a:r>
              <a:rPr lang="es-ES" sz="3200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estudiante</a:t>
            </a:r>
            <a:r>
              <a:rPr lang="es-ES" sz="320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: estudiante activo</a:t>
            </a:r>
          </a:p>
          <a:p>
            <a:pPr marL="457200" lvl="0" indent="-457200" algn="just" fontAlgn="base">
              <a:buFont typeface="Wingdings" panose="05000000000000000000" pitchFamily="2" charset="2"/>
              <a:buChar char="v"/>
            </a:pPr>
            <a:r>
              <a:rPr lang="es-ES" sz="3200" spc="3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Resolución de problemas de la vida real y cotidiana</a:t>
            </a:r>
            <a:endParaRPr lang="es-ES" sz="3200" dirty="0">
              <a:effectLst/>
              <a:latin typeface="Posterama" panose="020B0504020200020000" pitchFamily="34" charset="0"/>
              <a:ea typeface="Times New Roman" panose="02020603050405020304" pitchFamily="18" charset="0"/>
              <a:cs typeface="Posterama" panose="020B0504020200020000" pitchFamily="34" charset="0"/>
            </a:endParaRPr>
          </a:p>
          <a:p>
            <a:pPr marL="457200" lvl="0" indent="-457200" algn="just" fontAlgn="base">
              <a:buFont typeface="Wingdings" panose="05000000000000000000" pitchFamily="2" charset="2"/>
              <a:buChar char="v"/>
            </a:pPr>
            <a:r>
              <a:rPr lang="es-ES" sz="3200" spc="3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Exposición del trabajo del </a:t>
            </a:r>
            <a:r>
              <a:rPr lang="es-ES" sz="3200" spc="30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estudiante</a:t>
            </a:r>
            <a:r>
              <a:rPr lang="es-ES" sz="3200" spc="3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.</a:t>
            </a:r>
            <a:endParaRPr lang="es-ES" sz="3200" dirty="0"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marL="457200" lvl="0" indent="-457200" algn="just" fontAlgn="base">
              <a:buFont typeface="Wingdings" panose="05000000000000000000" pitchFamily="2" charset="2"/>
              <a:buChar char="v"/>
            </a:pPr>
            <a:r>
              <a:rPr lang="es-ES" sz="3200" spc="30" dirty="0">
                <a:latin typeface="Posterama" panose="020B0504020200020000" pitchFamily="34" charset="0"/>
                <a:ea typeface="Times New Roman" panose="02020603050405020304" pitchFamily="18" charset="0"/>
                <a:cs typeface="Posterama" panose="020B0504020200020000" pitchFamily="34" charset="0"/>
              </a:rPr>
              <a:t>Fomento de</a:t>
            </a:r>
            <a:r>
              <a:rPr lang="es-ES" sz="3200" spc="3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prácticas de autoevaluación y coevaluación.</a:t>
            </a:r>
            <a:endParaRPr lang="es-ES" sz="32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endParaRPr lang="es-E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r>
              <a:rPr lang="es-ES" sz="3200" b="1" dirty="0">
                <a:latin typeface="Posterama" panose="020B0504020200020000" pitchFamily="34" charset="0"/>
                <a:cs typeface="Posterama" panose="020B0504020200020000" pitchFamily="34" charset="0"/>
              </a:rPr>
              <a:t>FRENTE A LA FALTA DE TRABAJO DIARIO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spc="30" dirty="0"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I</a:t>
            </a:r>
            <a:r>
              <a:rPr lang="es-ES" sz="3200" spc="30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ncentivos a corto plazo.</a:t>
            </a:r>
            <a:endParaRPr lang="es-ES" sz="32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endParaRPr lang="es-ES" sz="3200" b="1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3074" name="Picture 2" descr="El profesor del siglo XXI tiene que enseñar lo que no sabe” | Formación |  Economía | EL PAÍS">
            <a:extLst>
              <a:ext uri="{FF2B5EF4-FFF2-40B4-BE49-F238E27FC236}">
                <a16:creationId xmlns:a16="http://schemas.microsoft.com/office/drawing/2014/main" id="{E430BE0A-F7EF-4344-9DD2-1F8D139BB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7"/>
          <a:stretch/>
        </p:blipFill>
        <p:spPr bwMode="auto">
          <a:xfrm>
            <a:off x="1584406" y="7841001"/>
            <a:ext cx="9616831" cy="43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2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39DF6-C2B9-47A6-8EFE-E78B79BD9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0062" y="1117542"/>
            <a:ext cx="9311696" cy="2281356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latin typeface="Posterama" panose="020B0504020200020000" pitchFamily="34" charset="0"/>
                <a:cs typeface="Posterama" panose="020B0504020200020000" pitchFamily="34" charset="0"/>
              </a:rPr>
              <a:t>PROBLEMA DE LA VIDA COTIDIANA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F5AA25-AD9E-4272-A069-0DB852B9D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85" y="4026372"/>
            <a:ext cx="8039050" cy="278176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latin typeface="Posterama" panose="020B0504020200020000" pitchFamily="34" charset="0"/>
                <a:cs typeface="Posterama" panose="020B0504020200020000" pitchFamily="34" charset="0"/>
              </a:rPr>
              <a:t>LA FACTURA DE LA LUZ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>
                <a:latin typeface="Posterama" panose="020B0504020200020000" pitchFamily="34" charset="0"/>
                <a:cs typeface="Posterama" panose="020B0504020200020000" pitchFamily="34" charset="0"/>
              </a:rPr>
              <a:t>Interpretación de la factura de la luz.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>
                <a:latin typeface="Posterama" panose="020B0504020200020000" pitchFamily="34" charset="0"/>
                <a:cs typeface="Posterama" panose="020B0504020200020000" pitchFamily="34" charset="0"/>
              </a:rPr>
              <a:t>Cálculo del incremento porcentual.</a:t>
            </a:r>
          </a:p>
          <a:p>
            <a:endParaRPr lang="es-E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234" y="0"/>
            <a:ext cx="6209962" cy="12192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23" descr="Bombilla">
            <a:extLst>
              <a:ext uri="{FF2B5EF4-FFF2-40B4-BE49-F238E27FC236}">
                <a16:creationId xmlns:a16="http://schemas.microsoft.com/office/drawing/2014/main" id="{748ABA38-6534-4AC1-B082-70BD0418F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930974" y="7141376"/>
            <a:ext cx="4967986" cy="279449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275952" y="5268147"/>
            <a:ext cx="3975809" cy="5704653"/>
            <a:chOff x="9206969" y="2963333"/>
            <a:chExt cx="2981858" cy="320886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49F775C-7351-4901-8C73-DAD9EE677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8" t="16001" r="47790" b="5564"/>
          <a:stretch/>
        </p:blipFill>
        <p:spPr bwMode="auto">
          <a:xfrm>
            <a:off x="0" y="1834359"/>
            <a:ext cx="6205728" cy="8523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C87C065-E723-43D1-AE31-893DB8F37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9" t="16001" r="46765" b="69354"/>
          <a:stretch/>
        </p:blipFill>
        <p:spPr bwMode="auto">
          <a:xfrm>
            <a:off x="-8476" y="0"/>
            <a:ext cx="5971954" cy="1484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D544667-1C85-49CC-8532-9327EA5293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9" t="57101" r="46885" b="14319"/>
          <a:stretch/>
        </p:blipFill>
        <p:spPr bwMode="auto">
          <a:xfrm>
            <a:off x="254731" y="9381808"/>
            <a:ext cx="5708747" cy="277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182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dificio, interior, cuarto, tabla&#10;&#10;Descripción generada automáticamente">
            <a:extLst>
              <a:ext uri="{FF2B5EF4-FFF2-40B4-BE49-F238E27FC236}">
                <a16:creationId xmlns:a16="http://schemas.microsoft.com/office/drawing/2014/main" id="{2759DF59-1C83-478F-A884-BBBF0BA58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r="-3" b="-3"/>
          <a:stretch/>
        </p:blipFill>
        <p:spPr>
          <a:xfrm>
            <a:off x="0" y="-8"/>
            <a:ext cx="6979391" cy="12175541"/>
          </a:xfrm>
          <a:prstGeom prst="rect">
            <a:avLst/>
          </a:prstGeom>
        </p:spPr>
      </p:pic>
      <p:pic>
        <p:nvPicPr>
          <p:cNvPr id="10" name="Imagen 9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56E731F4-048D-4F15-A93E-DD91B2D30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907" y="7779349"/>
            <a:ext cx="4446093" cy="439618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91E0E83-C598-444B-96AB-D0D3FCF32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604" y="2203939"/>
            <a:ext cx="8207027" cy="164123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latin typeface="Posterama" panose="020B0504020200020000" pitchFamily="34" charset="0"/>
                <a:cs typeface="Posterama" panose="020B0504020200020000" pitchFamily="34" charset="0"/>
              </a:rPr>
              <a:t>EXPOSICIÓN DE TRABAJOS</a:t>
            </a:r>
            <a:br>
              <a:rPr lang="es-ES" sz="4800" dirty="0"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s-ES" sz="48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61E285-A8EE-483B-9935-3F9968B5BC6E}"/>
              </a:ext>
            </a:extLst>
          </p:cNvPr>
          <p:cNvSpPr txBox="1"/>
          <p:nvPr/>
        </p:nvSpPr>
        <p:spPr>
          <a:xfrm>
            <a:off x="7424604" y="3750155"/>
            <a:ext cx="728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>
                <a:latin typeface="Posterama" panose="020B0504020200020000" pitchFamily="34" charset="0"/>
                <a:cs typeface="Posterama" panose="020B0504020200020000" pitchFamily="34" charset="0"/>
              </a:rPr>
              <a:t>Árbol de Navidad matemático.</a:t>
            </a:r>
          </a:p>
          <a:p>
            <a:endParaRPr lang="es-E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>
                <a:latin typeface="Posterama" panose="020B0504020200020000" pitchFamily="34" charset="0"/>
                <a:cs typeface="Posterama" panose="020B0504020200020000" pitchFamily="34" charset="0"/>
              </a:rPr>
              <a:t>Logo proyecto </a:t>
            </a:r>
            <a:r>
              <a:rPr lang="es-ES" sz="3200" dirty="0" err="1">
                <a:latin typeface="Posterama" panose="020B0504020200020000" pitchFamily="34" charset="0"/>
                <a:cs typeface="Posterama" panose="020B0504020200020000" pitchFamily="34" charset="0"/>
              </a:rPr>
              <a:t>eTwinning</a:t>
            </a:r>
            <a:endParaRPr lang="es-E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endParaRPr lang="es-E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s-ES" sz="3200" dirty="0">
                <a:latin typeface="Posterama" panose="020B0504020200020000" pitchFamily="34" charset="0"/>
                <a:cs typeface="Posterama" panose="020B0504020200020000" pitchFamily="34" charset="0"/>
              </a:rPr>
              <a:t>Coevaluación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32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275952" y="5268147"/>
            <a:ext cx="3975809" cy="5704653"/>
            <a:chOff x="9206969" y="2963333"/>
            <a:chExt cx="2981858" cy="32088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Personaje De Dibujos Animados De La Mujer Sonriendo Y Pensando Algo. Diseño  Plano. Ilustraciones Vectoriales, Clip Art Vectorizado Libre De Derechos.  Image 35343186.">
            <a:extLst>
              <a:ext uri="{FF2B5EF4-FFF2-40B4-BE49-F238E27FC236}">
                <a16:creationId xmlns:a16="http://schemas.microsoft.com/office/drawing/2014/main" id="{FCC120BF-7E36-4658-8E26-A18D9F2C8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" b="17750"/>
          <a:stretch/>
        </p:blipFill>
        <p:spPr bwMode="auto">
          <a:xfrm>
            <a:off x="20" y="10"/>
            <a:ext cx="16255980" cy="121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A27865D8-426D-4AEA-8836-A7E6985FA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65" y="138432"/>
            <a:ext cx="6131497" cy="400219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D8B71CA-6025-4C43-8B64-111BF81CD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404" y="6547556"/>
            <a:ext cx="5750858" cy="1257767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latin typeface="Posterama" panose="020B0504020200020000" pitchFamily="34" charset="0"/>
                <a:cs typeface="Posterama" panose="020B0504020200020000" pitchFamily="34" charset="0"/>
              </a:rPr>
              <a:t>EL INCENTIVO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48EA979A-FC14-4FDB-BA80-647E606F7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207" y="7953747"/>
            <a:ext cx="8534400" cy="71612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73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47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48210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3094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68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96421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9157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1894" algn="l" defTabSz="682737" rtl="0" eaLnBrk="1" latinLnBrk="0" hangingPunct="1">
              <a:defRPr sz="2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>
                <a:latin typeface="Posterama" panose="020B0504020200020000" pitchFamily="34" charset="0"/>
                <a:cs typeface="Posterama" panose="020B0504020200020000" pitchFamily="34" charset="0"/>
              </a:rPr>
              <a:t>Carnet matemático</a:t>
            </a:r>
          </a:p>
        </p:txBody>
      </p:sp>
    </p:spTree>
    <p:extLst>
      <p:ext uri="{BB962C8B-B14F-4D97-AF65-F5344CB8AC3E}">
        <p14:creationId xmlns:p14="http://schemas.microsoft.com/office/powerpoint/2010/main" val="272667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4">
            <a:extLst>
              <a:ext uri="{FF2B5EF4-FFF2-40B4-BE49-F238E27FC236}">
                <a16:creationId xmlns:a16="http://schemas.microsoft.com/office/drawing/2014/main" id="{D34DD8E8-8369-45EE-9C0F-6C0E829DD856}"/>
              </a:ext>
            </a:extLst>
          </p:cNvPr>
          <p:cNvSpPr txBox="1">
            <a:spLocks/>
          </p:cNvSpPr>
          <p:nvPr/>
        </p:nvSpPr>
        <p:spPr>
          <a:xfrm>
            <a:off x="878356" y="3549186"/>
            <a:ext cx="8524035" cy="2308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56575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38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608" dirty="0"/>
              <a:t>DÍMELO Y LO OLVIDARÉ ENSÉÑAMELO Y LO RECORDARÉ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40586711-48C0-489A-9F61-035DF4A3B387}"/>
              </a:ext>
            </a:extLst>
          </p:cNvPr>
          <p:cNvSpPr txBox="1">
            <a:spLocks/>
          </p:cNvSpPr>
          <p:nvPr/>
        </p:nvSpPr>
        <p:spPr>
          <a:xfrm>
            <a:off x="1013609" y="5076948"/>
            <a:ext cx="7114391" cy="961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1439" indent="-141439" algn="l" defTabSz="565757" rtl="0" eaLnBrk="1" latinLnBrk="0" hangingPunct="1">
              <a:lnSpc>
                <a:spcPct val="90000"/>
              </a:lnSpc>
              <a:spcBef>
                <a:spcPts val="619"/>
              </a:spcBef>
              <a:buFont typeface="Arial" panose="020B0604020202020204" pitchFamily="34" charset="0"/>
              <a:buNone/>
              <a:defRPr sz="1290" kern="1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24318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196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2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074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2953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832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8709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588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4466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b="1" dirty="0">
                <a:latin typeface="+mj-lt"/>
              </a:rPr>
              <a:t>INVOLÚCRAME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B4FBFD5B-28C5-4F1E-8E06-C0F3C377FD6A}"/>
              </a:ext>
            </a:extLst>
          </p:cNvPr>
          <p:cNvSpPr txBox="1">
            <a:spLocks/>
          </p:cNvSpPr>
          <p:nvPr/>
        </p:nvSpPr>
        <p:spPr>
          <a:xfrm>
            <a:off x="5481619" y="4982887"/>
            <a:ext cx="5292762" cy="874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41439" indent="-141439" algn="l" defTabSz="565757" rtl="0" eaLnBrk="1" latinLnBrk="0" hangingPunct="1">
              <a:lnSpc>
                <a:spcPct val="90000"/>
              </a:lnSpc>
              <a:spcBef>
                <a:spcPts val="619"/>
              </a:spcBef>
              <a:buFont typeface="Arial" panose="020B0604020202020204" pitchFamily="34" charset="0"/>
              <a:buNone/>
              <a:defRPr sz="124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24318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707196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238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990074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11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272953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None/>
              <a:defRPr sz="111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555832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8709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588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4466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176" dirty="0"/>
              <a:t>Y LO APRENDO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ED07920-5DD7-46DB-AD38-AABC4262C573}"/>
              </a:ext>
            </a:extLst>
          </p:cNvPr>
          <p:cNvSpPr txBox="1">
            <a:spLocks/>
          </p:cNvSpPr>
          <p:nvPr/>
        </p:nvSpPr>
        <p:spPr>
          <a:xfrm>
            <a:off x="4263109" y="6893207"/>
            <a:ext cx="4059219" cy="408791"/>
          </a:xfrm>
          <a:prstGeom prst="rect">
            <a:avLst/>
          </a:prstGeom>
        </p:spPr>
        <p:txBody>
          <a:bodyPr rtlCol="0"/>
          <a:lstStyle>
            <a:lvl1pPr marL="141439" indent="-141439" algn="l" defTabSz="565757" rtl="0" eaLnBrk="1" latinLnBrk="0" hangingPunct="1">
              <a:lnSpc>
                <a:spcPct val="90000"/>
              </a:lnSpc>
              <a:spcBef>
                <a:spcPts val="619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4318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7196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2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074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2953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5832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38709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588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4466" indent="-141439" algn="l" defTabSz="565757" rtl="0" eaLnBrk="1" latinLnBrk="0" hangingPunct="1">
              <a:lnSpc>
                <a:spcPct val="90000"/>
              </a:lnSpc>
              <a:spcBef>
                <a:spcPts val="309"/>
              </a:spcBef>
              <a:buFont typeface="Arial" panose="020B0604020202020204" pitchFamily="34" charset="0"/>
              <a:buChar char="•"/>
              <a:defRPr sz="11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latin typeface="+mj-lt"/>
              </a:rPr>
              <a:t>Benjamín Franklin</a:t>
            </a:r>
          </a:p>
        </p:txBody>
      </p:sp>
    </p:spTree>
    <p:extLst>
      <p:ext uri="{BB962C8B-B14F-4D97-AF65-F5344CB8AC3E}">
        <p14:creationId xmlns:p14="http://schemas.microsoft.com/office/powerpoint/2010/main" val="2462340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14">
      <a:dk1>
        <a:sysClr val="windowText" lastClr="000000"/>
      </a:dk1>
      <a:lt1>
        <a:sysClr val="window" lastClr="FFFFFF"/>
      </a:lt1>
      <a:dk2>
        <a:srgbClr val="A62F03"/>
      </a:dk2>
      <a:lt2>
        <a:srgbClr val="E2E2E2"/>
      </a:lt2>
      <a:accent1>
        <a:srgbClr val="45858C"/>
      </a:accent1>
      <a:accent2>
        <a:srgbClr val="F27777"/>
      </a:accent2>
      <a:accent3>
        <a:srgbClr val="F2EBD5"/>
      </a:accent3>
      <a:accent4>
        <a:srgbClr val="F9F28E"/>
      </a:accent4>
      <a:accent5>
        <a:srgbClr val="80BFB9"/>
      </a:accent5>
      <a:accent6>
        <a:srgbClr val="97B5C5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65079_TF44460473_Win32.potx" id="{C61F02B2-8E15-4538-92AB-58EF78C8A110}" vid="{87C48BB9-F335-47E2-9290-5B4906D5D068}"/>
    </a:ext>
  </a:extLst>
</a:theme>
</file>

<file path=ppt/theme/theme2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238</TotalTime>
  <Words>203</Words>
  <Application>Microsoft Office PowerPoint</Application>
  <PresentationFormat>Personalizado</PresentationFormat>
  <Paragraphs>43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Avenir Next LT Pro</vt:lpstr>
      <vt:lpstr>Calibri</vt:lpstr>
      <vt:lpstr>Century Gothic</vt:lpstr>
      <vt:lpstr>Posterama</vt:lpstr>
      <vt:lpstr>Wingdings</vt:lpstr>
      <vt:lpstr>Wingdings 3</vt:lpstr>
      <vt:lpstr>Tema de Office</vt:lpstr>
      <vt:lpstr>Sector</vt:lpstr>
      <vt:lpstr>PIENSA EN GRANDE MATEMÁTICAS Y REALIDAD </vt:lpstr>
      <vt:lpstr>¿POR QUÉ NO APRENDEN LOS ALUMNOS/AS?</vt:lpstr>
      <vt:lpstr>CLAVES PARA EL ÉXITO</vt:lpstr>
      <vt:lpstr>PROBLEMA DE LA VIDA COTIDIANA</vt:lpstr>
      <vt:lpstr>EXPOSICIÓN DE TRABAJOS </vt:lpstr>
      <vt:lpstr>EL INCENTIVO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¿porqué no aprenden los alumnos?</dc:title>
  <dc:creator>María Victoria González Peña</dc:creator>
  <cp:lastModifiedBy>María Victoria González Peña</cp:lastModifiedBy>
  <cp:revision>25</cp:revision>
  <dcterms:created xsi:type="dcterms:W3CDTF">2021-11-09T17:01:11Z</dcterms:created>
  <dcterms:modified xsi:type="dcterms:W3CDTF">2021-11-13T18:01:15Z</dcterms:modified>
</cp:coreProperties>
</file>